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jpeg" ContentType="image/jpeg"/>
  <Override PartName="/ppt/media/image6.png" ContentType="image/png"/>
  <Override PartName="/ppt/media/image1.jpeg" ContentType="image/jpeg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es-AR"/>
              <a:t>Pulse para editar el formato de las notas</a:t>
            </a:r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es-AR"/>
              <a:t>&lt;encabezado&gt;</a:t>
            </a:r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s-AR"/>
              <a:t>&lt;fecha/hora&gt;</a:t>
            </a:r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s-AR"/>
              <a:t>&lt;pie de página&gt;</a:t>
            </a:r>
            <a:endParaRPr/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6E00E884-5A6F-45D7-A5EE-8F791EF209E9}" type="slidenum">
              <a:rPr lang="es-A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90858D6-C62F-4D3A-A105-E122769B0B9C}" type="slidenum">
              <a:rPr lang="es-A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04920" y="1554120"/>
            <a:ext cx="8686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04920" y="457200"/>
            <a:ext cx="8686440" cy="5622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04920" y="1554120"/>
            <a:ext cx="8686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04920" y="457200"/>
            <a:ext cx="8686440" cy="5622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1" name="Line 2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2" name="Line 3"/>
          <p:cNvSpPr/>
          <p:nvPr/>
        </p:nvSpPr>
        <p:spPr>
          <a:xfrm>
            <a:off x="514080" y="105768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3" name="Line 4"/>
          <p:cNvSpPr/>
          <p:nvPr/>
        </p:nvSpPr>
        <p:spPr>
          <a:xfrm>
            <a:off x="514080" y="534960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80880" y="4853520"/>
            <a:ext cx="8457840" cy="1221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s-ES" sz="3600">
                <a:solidFill>
                  <a:srgbClr val="4e3b30"/>
                </a:solidFill>
                <a:latin typeface="Franklin Gothic Medium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s-AR">
                <a:solidFill>
                  <a:srgbClr val="000000"/>
                </a:solidFill>
                <a:latin typeface="Franklin Gothic Book"/>
              </a:rPr>
              <a:t>14/09/13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229600" y="6473880"/>
            <a:ext cx="758520" cy="24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B7D3CCD-ACE3-440C-8138-7512F00A6F69}" type="slidenum">
              <a:rPr lang="es-AR">
                <a:solidFill>
                  <a:srgbClr val="000000"/>
                </a:solidFill>
                <a:latin typeface="Franklin Gothic Book"/>
              </a:rPr>
              <a:t>&lt;número&gt;</a:t>
            </a:fld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s-ES"/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2" name="Line 2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3" name="Line 3"/>
          <p:cNvSpPr/>
          <p:nvPr/>
        </p:nvSpPr>
        <p:spPr>
          <a:xfrm>
            <a:off x="514080" y="105768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s-ES" sz="3600">
                <a:solidFill>
                  <a:srgbClr val="4e3b30"/>
                </a:solidFill>
                <a:latin typeface="Franklin Gothic Medium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Sexto nivel del esquema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lang="es-ES" sz="3200">
                <a:solidFill>
                  <a:srgbClr val="4e3b30"/>
                </a:solidFill>
                <a:latin typeface="Franklin Gothic Book"/>
              </a:rPr>
              <a:t>Séptimo nivel del esquemaHaga clic para modificar el estilo de texto del patrón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"/>
            </a:pPr>
            <a:r>
              <a:rPr lang="es-ES" sz="2800">
                <a:solidFill>
                  <a:srgbClr val="4e3b30"/>
                </a:solidFill>
                <a:latin typeface="Franklin Gothic Book"/>
              </a:rPr>
              <a:t>Segundo nivel</a:t>
            </a:r>
            <a:endParaRPr/>
          </a:p>
          <a:p>
            <a:pPr lvl="2">
              <a:lnSpc>
                <a:spcPct val="100000"/>
              </a:lnSpc>
              <a:buSzPct val="70000"/>
              <a:buFont charset="2" typeface="Wingdings 2"/>
              <a:buChar char=""/>
            </a:pPr>
            <a:r>
              <a:rPr lang="es-ES" sz="2400">
                <a:solidFill>
                  <a:srgbClr val="4e3b30"/>
                </a:solidFill>
                <a:latin typeface="Franklin Gothic Book"/>
              </a:rPr>
              <a:t>Tercer nivel</a:t>
            </a:r>
            <a:endParaRPr/>
          </a:p>
          <a:p>
            <a:pPr lvl="3">
              <a:lnSpc>
                <a:spcPct val="100000"/>
              </a:lnSpc>
              <a:buSzPct val="70000"/>
              <a:buFont charset="2" typeface="Wingdings 2"/>
              <a:buChar char=""/>
            </a:pPr>
            <a:r>
              <a:rPr lang="es-ES" sz="2000">
                <a:solidFill>
                  <a:srgbClr val="4e3b30"/>
                </a:solidFill>
                <a:latin typeface="Franklin Gothic Book"/>
              </a:rPr>
              <a:t>Cuarto nivel</a:t>
            </a:r>
            <a:endParaRPr/>
          </a:p>
          <a:p>
            <a:pPr lvl="4">
              <a:lnSpc>
                <a:spcPct val="100000"/>
              </a:lnSpc>
              <a:buSzPct val="60000"/>
              <a:buFont charset="2" typeface="Wingdings 2"/>
              <a:buChar char=""/>
            </a:pPr>
            <a:r>
              <a:rPr lang="es-ES">
                <a:solidFill>
                  <a:srgbClr val="4e3b30"/>
                </a:solidFill>
                <a:latin typeface="Franklin Gothic Book"/>
              </a:rPr>
              <a:t>Quinto nivel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s-AR">
                <a:solidFill>
                  <a:srgbClr val="000000"/>
                </a:solidFill>
                <a:latin typeface="Franklin Gothic Book"/>
              </a:rPr>
              <a:t>14/09/13</a:t>
            </a:r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ftr"/>
          </p:nvPr>
        </p:nvSpPr>
        <p:spPr>
          <a:xfrm>
            <a:off x="3581280" y="76320"/>
            <a:ext cx="2895120" cy="2887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8" name="PlaceHolder 8"/>
          <p:cNvSpPr>
            <a:spLocks noGrp="1"/>
          </p:cNvSpPr>
          <p:nvPr>
            <p:ph type="sldNum"/>
          </p:nvPr>
        </p:nvSpPr>
        <p:spPr>
          <a:xfrm>
            <a:off x="8229600" y="6473880"/>
            <a:ext cx="758520" cy="246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8E57427-F346-4F1D-8DF9-192BAE56E13B}" type="slidenum">
              <a:rPr lang="es-AR">
                <a:solidFill>
                  <a:srgbClr val="000000"/>
                </a:solidFill>
                <a:latin typeface="Franklin Gothic Book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76000" y="3141000"/>
            <a:ext cx="7992360" cy="201600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b="1" lang="es-AR" sz="2800">
                <a:solidFill>
                  <a:srgbClr val="44342a"/>
                </a:solidFill>
                <a:latin typeface="Franklin Gothic Book"/>
              </a:rPr>
              <a:t>PROGRAMA DE GESTIÓN DE BOBINADOS (ProGeBo)</a:t>
            </a:r>
            <a:endParaRPr/>
          </a:p>
          <a:p>
            <a:pPr algn="r">
              <a:lnSpc>
                <a:spcPct val="100000"/>
              </a:lnSpc>
            </a:pPr>
            <a:r>
              <a:rPr b="1" lang="es-AR" sz="2800">
                <a:solidFill>
                  <a:srgbClr val="44342a"/>
                </a:solidFill>
                <a:latin typeface="Franklin Gothic Book"/>
              </a:rPr>
              <a:t>(Primera parte)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  <a:p>
            <a:pPr algn="r">
              <a:lnSpc>
                <a:spcPct val="100000"/>
              </a:lnSpc>
            </a:pPr>
            <a:r>
              <a:rPr lang="es-AR" sz="2400">
                <a:solidFill>
                  <a:srgbClr val="44342a"/>
                </a:solidFill>
                <a:latin typeface="Arial"/>
              </a:rPr>
              <a:t>Omar D. Gallo (UTN); Javier A. Gallo (FaMAF)</a:t>
            </a:r>
            <a:endParaRPr/>
          </a:p>
        </p:txBody>
      </p:sp>
      <p:pic>
        <p:nvPicPr>
          <p:cNvPr descr="" id="87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1539000" y="1008000"/>
            <a:ext cx="6066000" cy="1557000"/>
          </a:xfrm>
          <a:prstGeom prst="rect">
            <a:avLst/>
          </a:prstGeom>
        </p:spPr>
      </p:pic>
    </p:spTree>
  </p:cSld>
  <p:transition spd="slow">
    <p:blinds dir="vert"/>
  </p:transition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B14D9C4A-A006-4C99-A2D0-34BD30537018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Objetivos del sitio</a:t>
            </a:r>
            <a:endParaRPr/>
          </a:p>
        </p:txBody>
      </p:sp>
      <p:pic>
        <p:nvPicPr>
          <p:cNvPr descr="" id="8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170000" y="1281960"/>
            <a:ext cx="6804360" cy="5214240"/>
          </a:xfrm>
          <a:prstGeom prst="rect">
            <a:avLst/>
          </a:prstGeom>
        </p:spPr>
      </p:pic>
    </p:spTree>
  </p:cSld>
  <p:transition spd="slow">
    <p:blinds dir="vert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9800337F-D20D-4D79-A1B3-6F48A047FD52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Secciones del sitio</a:t>
            </a:r>
            <a:endParaRPr/>
          </a:p>
        </p:txBody>
      </p:sp>
      <p:pic>
        <p:nvPicPr>
          <p:cNvPr descr="" id="9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16000" y="1556640"/>
            <a:ext cx="8712000" cy="4779360"/>
          </a:xfrm>
          <a:prstGeom prst="rect">
            <a:avLst/>
          </a:prstGeom>
        </p:spPr>
      </p:pic>
    </p:spTree>
  </p:cSld>
  <p:transition spd="slow">
    <p:blinds dir="vert"/>
  </p:transition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03639413-DF3F-41D9-ADC9-88F20E0C9244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Cálculo y esquema de bobinados</a:t>
            </a:r>
            <a:endParaRPr/>
          </a:p>
        </p:txBody>
      </p:sp>
      <p:pic>
        <p:nvPicPr>
          <p:cNvPr descr="" id="93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457920" y="1312920"/>
            <a:ext cx="8228160" cy="4990320"/>
          </a:xfrm>
          <a:prstGeom prst="rect">
            <a:avLst/>
          </a:prstGeom>
        </p:spPr>
      </p:pic>
    </p:spTree>
  </p:cSld>
  <p:transition spd="slow">
    <p:blinds dir="vert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84F807EF-33BC-4413-AC77-3ED410B34213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Cálculo y esquema de bobinados</a:t>
            </a:r>
            <a:endParaRPr/>
          </a:p>
        </p:txBody>
      </p:sp>
      <p:pic>
        <p:nvPicPr>
          <p:cNvPr descr="" id="95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503640" y="1268640"/>
            <a:ext cx="8136720" cy="5284440"/>
          </a:xfrm>
          <a:prstGeom prst="rect">
            <a:avLst/>
          </a:prstGeom>
        </p:spPr>
      </p:pic>
    </p:spTree>
  </p:cSld>
  <p:transition spd="slow">
    <p:blinds dir="vert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277560" y="476640"/>
            <a:ext cx="8686440" cy="8110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B17B2698-CC73-4769-9F6F-42847AA67D9A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Fichas de bobinados</a:t>
            </a:r>
            <a:endParaRPr/>
          </a:p>
        </p:txBody>
      </p:sp>
      <p:pic>
        <p:nvPicPr>
          <p:cNvPr descr="" id="9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90600" y="1340640"/>
            <a:ext cx="8363160" cy="4752000"/>
          </a:xfrm>
          <a:prstGeom prst="rect">
            <a:avLst/>
          </a:prstGeom>
        </p:spPr>
      </p:pic>
    </p:spTree>
  </p:cSld>
  <p:transition spd="slow">
    <p:blinds dir="vert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A582191C-5850-4EAF-AB29-4BBA6C8E6473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Ayuda</a:t>
            </a:r>
            <a:endParaRPr/>
          </a:p>
        </p:txBody>
      </p:sp>
      <p:pic>
        <p:nvPicPr>
          <p:cNvPr descr="" id="9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178000" y="1196640"/>
            <a:ext cx="4788360" cy="5499360"/>
          </a:xfrm>
          <a:prstGeom prst="rect">
            <a:avLst/>
          </a:prstGeom>
        </p:spPr>
      </p:pic>
    </p:spTree>
  </p:cSld>
  <p:transition spd="slow">
    <p:blinds dir="vert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fld id="{499FACAF-E73D-4148-96E5-05738C9997C3}" type="slidenum">
              <a:rPr lang="es-ES" sz="3600">
                <a:solidFill>
                  <a:srgbClr val="4e3b30"/>
                </a:solidFill>
                <a:latin typeface="Franklin Gothic Medium"/>
              </a:rPr>
              <a:t>&lt;número&gt;</a:t>
            </a:fld>
            <a:r>
              <a:rPr lang="es-ES" sz="3600">
                <a:solidFill>
                  <a:srgbClr val="4e3b30"/>
                </a:solidFill>
                <a:latin typeface="Franklin Gothic Medium"/>
              </a:rPr>
              <a:t>. Conclusiones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67640" y="1268640"/>
            <a:ext cx="8208720" cy="4968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i="1" lang="es-ES" sz="2800">
                <a:solidFill>
                  <a:srgbClr val="4e3b30"/>
                </a:solidFill>
                <a:latin typeface="Franklin Gothic Book"/>
              </a:rPr>
              <a:t>Posibilidades: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Acceso de los reparadores a las TICs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Manejo de datos específicos y actualizados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Intercambio de información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Diseño de bobinados inéditos</a:t>
            </a:r>
            <a:endParaRPr/>
          </a:p>
          <a:p>
            <a:pPr>
              <a:lnSpc>
                <a:spcPct val="100000"/>
              </a:lnSpc>
            </a:pPr>
            <a:r>
              <a:rPr b="1" i="1" lang="es-ES" sz="2800">
                <a:solidFill>
                  <a:srgbClr val="4e3b30"/>
                </a:solidFill>
                <a:latin typeface="Franklin Gothic Book"/>
              </a:rPr>
              <a:t>Inconvenientes: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La frecuencia de uso aún es pequeña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Escasa información de retorno de los usuarios</a:t>
            </a:r>
            <a:endParaRPr/>
          </a:p>
          <a:p>
            <a:pPr>
              <a:lnSpc>
                <a:spcPct val="100000"/>
              </a:lnSpc>
              <a:buSzPct val="70000"/>
              <a:buFont charset="2" typeface="Wingdings 2"/>
              <a:buChar char=""/>
            </a:pPr>
            <a:r>
              <a:rPr b="1" lang="es-ES" sz="2800">
                <a:solidFill>
                  <a:srgbClr val="4e3b30"/>
                </a:solidFill>
                <a:latin typeface="Franklin Gothic Book"/>
              </a:rPr>
              <a:t>Falta de financiamiento adecuado (registro por ahora gratuito)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blinds dir="vert"/>
  </p:transition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